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</p:sldIdLst>
  <p:sldSz cx="9144000" cy="5143500" type="screen16x9"/>
  <p:notesSz cx="6858000" cy="9144000"/>
  <p:embeddedFontLst>
    <p:embeddedFont>
      <p:font typeface="Maven Pro" panose="020B0604020202020204" charset="0"/>
      <p:regular r:id="rId24"/>
      <p:bold r:id="rId25"/>
    </p:embeddedFont>
    <p:embeddedFont>
      <p:font typeface="Nunito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3E1981-C492-499D-859C-1A02CD7FD172}">
  <a:tblStyle styleId="{A43E1981-C492-499D-859C-1A02CD7FD1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9ed601abb0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9ed601abb0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a47ac1505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a47ac1505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ed601abb0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9ed601abb0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a47ac1505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a47ac1505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9ed601abb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9ed601abb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5a5de20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a45a5de20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9ed601abb0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9ed601abb0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a47ac1505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a47ac1505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ed601abb0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9ed601abb0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9ed601abb0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9ed601abb0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ed601abb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ed601abb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a47ac1505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a47ac1505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a45a5de20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a45a5de20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faf8f2b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faf8f2b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faf8f2b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7faf8f2b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ed601abb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9ed601abb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9ed601ab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9ed601ab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ed601abb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ed601abb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ed601abb0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9ed601abb0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ed601abb0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9ed601abb0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title"/>
          </p:nvPr>
        </p:nvSpPr>
        <p:spPr>
          <a:xfrm>
            <a:off x="1204800" y="1503000"/>
            <a:ext cx="6734400" cy="21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57B7"/>
                </a:solidFill>
              </a:rPr>
              <a:t>Social Media Sentiment Analysis of Russia’s War in Ukraine</a:t>
            </a:r>
            <a:endParaRPr dirty="0">
              <a:solidFill>
                <a:srgbClr val="0057B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57B7"/>
              </a:solidFill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224475" y="3640500"/>
            <a:ext cx="8157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75" y="1675275"/>
            <a:ext cx="7227676" cy="314931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 txBox="1">
            <a:spLocks noGrp="1"/>
          </p:cNvSpPr>
          <p:nvPr>
            <p:ph type="title"/>
          </p:nvPr>
        </p:nvSpPr>
        <p:spPr>
          <a:xfrm>
            <a:off x="1184475" y="610894"/>
            <a:ext cx="78729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0057B7"/>
                </a:solidFill>
              </a:rPr>
              <a:t>Russia Controls the Zaporizhzhia Nuclear Plant</a:t>
            </a:r>
            <a:endParaRPr dirty="0">
              <a:solidFill>
                <a:srgbClr val="0057B7"/>
              </a:solidFill>
            </a:endParaRPr>
          </a:p>
        </p:txBody>
      </p:sp>
      <p:sp>
        <p:nvSpPr>
          <p:cNvPr id="380" name="Google Shape;380;p28"/>
          <p:cNvSpPr txBox="1">
            <a:spLocks noGrp="1"/>
          </p:cNvSpPr>
          <p:nvPr>
            <p:ph type="body" idx="1"/>
          </p:nvPr>
        </p:nvSpPr>
        <p:spPr>
          <a:xfrm>
            <a:off x="1184475" y="1253715"/>
            <a:ext cx="40909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700" dirty="0"/>
              <a:t>Topics on Twitter and Reddit</a:t>
            </a:r>
            <a:endParaRPr sz="1700" dirty="0"/>
          </a:p>
        </p:txBody>
      </p:sp>
      <p:sp>
        <p:nvSpPr>
          <p:cNvPr id="383" name="Google Shape;383;p28"/>
          <p:cNvSpPr/>
          <p:nvPr/>
        </p:nvSpPr>
        <p:spPr>
          <a:xfrm>
            <a:off x="4373067" y="2119926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81;p28">
            <a:extLst>
              <a:ext uri="{FF2B5EF4-FFF2-40B4-BE49-F238E27FC236}">
                <a16:creationId xmlns:a16="http://schemas.microsoft.com/office/drawing/2014/main" id="{831D7977-09E0-5C89-CF41-84865781EF59}"/>
              </a:ext>
            </a:extLst>
          </p:cNvPr>
          <p:cNvSpPr/>
          <p:nvPr/>
        </p:nvSpPr>
        <p:spPr>
          <a:xfrm>
            <a:off x="4366133" y="2357451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81;p28">
            <a:extLst>
              <a:ext uri="{FF2B5EF4-FFF2-40B4-BE49-F238E27FC236}">
                <a16:creationId xmlns:a16="http://schemas.microsoft.com/office/drawing/2014/main" id="{FFB3E321-CC94-E746-6B36-24E8E13B331C}"/>
              </a:ext>
            </a:extLst>
          </p:cNvPr>
          <p:cNvSpPr/>
          <p:nvPr/>
        </p:nvSpPr>
        <p:spPr>
          <a:xfrm>
            <a:off x="4373067" y="2966090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1;p28">
            <a:extLst>
              <a:ext uri="{FF2B5EF4-FFF2-40B4-BE49-F238E27FC236}">
                <a16:creationId xmlns:a16="http://schemas.microsoft.com/office/drawing/2014/main" id="{DFDA4B09-34A4-F76A-FB01-1742786005DD}"/>
              </a:ext>
            </a:extLst>
          </p:cNvPr>
          <p:cNvSpPr/>
          <p:nvPr/>
        </p:nvSpPr>
        <p:spPr>
          <a:xfrm>
            <a:off x="4373067" y="3380459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/>
        </p:nvSpPr>
        <p:spPr>
          <a:xfrm>
            <a:off x="1259025" y="594900"/>
            <a:ext cx="530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b="1" dirty="0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Russia Controls the Zaporizhzhia Nuclear Plant</a:t>
            </a:r>
            <a:endParaRPr dirty="0"/>
          </a:p>
        </p:txBody>
      </p:sp>
      <p:sp>
        <p:nvSpPr>
          <p:cNvPr id="391" name="Google Shape;391;p29"/>
          <p:cNvSpPr txBox="1">
            <a:spLocks noGrp="1"/>
          </p:cNvSpPr>
          <p:nvPr>
            <p:ph type="body" idx="1"/>
          </p:nvPr>
        </p:nvSpPr>
        <p:spPr>
          <a:xfrm>
            <a:off x="1259025" y="1549200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 b="1">
                <a:latin typeface="Maven Pro"/>
                <a:ea typeface="Maven Pro"/>
                <a:cs typeface="Maven Pro"/>
                <a:sym typeface="Maven Pro"/>
              </a:rPr>
              <a:t>Influence</a:t>
            </a:r>
            <a:endParaRPr sz="1400"/>
          </a:p>
          <a:p>
            <a:pPr marL="457200" lvl="0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/>
              <a:t>Nuclear Plant in the wrong hands</a:t>
            </a:r>
            <a:endParaRPr sz="1400"/>
          </a:p>
          <a:p>
            <a:pPr marL="457200" lvl="0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/>
              <a:t>Tremendous threat to Europe</a:t>
            </a:r>
            <a:endParaRPr sz="1400"/>
          </a:p>
          <a:p>
            <a:pPr marL="457200" lvl="0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/>
              <a:t>Russia ready to abandon Zaporizhzhya plant in exchange for transit of oil and gas through Ukraine</a:t>
            </a:r>
            <a:endParaRPr sz="1400"/>
          </a:p>
        </p:txBody>
      </p:sp>
      <p:pic>
        <p:nvPicPr>
          <p:cNvPr id="392" name="Google Shape;3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200" y="1549200"/>
            <a:ext cx="4008074" cy="27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75" y="1645443"/>
            <a:ext cx="6821715" cy="327841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0"/>
          <p:cNvSpPr txBox="1">
            <a:spLocks noGrp="1"/>
          </p:cNvSpPr>
          <p:nvPr>
            <p:ph type="title"/>
          </p:nvPr>
        </p:nvSpPr>
        <p:spPr>
          <a:xfrm>
            <a:off x="1184475" y="608925"/>
            <a:ext cx="76824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0057B7"/>
                </a:solidFill>
              </a:rPr>
              <a:t>Russia Launches Missiles at Residential Areas</a:t>
            </a:r>
            <a:endParaRPr dirty="0">
              <a:solidFill>
                <a:srgbClr val="0057B7"/>
              </a:solidFill>
            </a:endParaRPr>
          </a:p>
        </p:txBody>
      </p:sp>
      <p:sp>
        <p:nvSpPr>
          <p:cNvPr id="2" name="Google Shape;383;p28">
            <a:extLst>
              <a:ext uri="{FF2B5EF4-FFF2-40B4-BE49-F238E27FC236}">
                <a16:creationId xmlns:a16="http://schemas.microsoft.com/office/drawing/2014/main" id="{C3890565-E48D-5B76-35FC-50EE7EE1D158}"/>
              </a:ext>
            </a:extLst>
          </p:cNvPr>
          <p:cNvSpPr/>
          <p:nvPr/>
        </p:nvSpPr>
        <p:spPr>
          <a:xfrm>
            <a:off x="4234390" y="1802679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83;p28">
            <a:extLst>
              <a:ext uri="{FF2B5EF4-FFF2-40B4-BE49-F238E27FC236}">
                <a16:creationId xmlns:a16="http://schemas.microsoft.com/office/drawing/2014/main" id="{0F8E6507-72CB-2CC8-24DE-A2A9887703F5}"/>
              </a:ext>
            </a:extLst>
          </p:cNvPr>
          <p:cNvSpPr/>
          <p:nvPr/>
        </p:nvSpPr>
        <p:spPr>
          <a:xfrm>
            <a:off x="4234390" y="2023842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3;p28">
            <a:extLst>
              <a:ext uri="{FF2B5EF4-FFF2-40B4-BE49-F238E27FC236}">
                <a16:creationId xmlns:a16="http://schemas.microsoft.com/office/drawing/2014/main" id="{A8ED1045-7AD8-65A4-62E9-16138D4FA9E1}"/>
              </a:ext>
            </a:extLst>
          </p:cNvPr>
          <p:cNvSpPr/>
          <p:nvPr/>
        </p:nvSpPr>
        <p:spPr>
          <a:xfrm>
            <a:off x="4234390" y="2289709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83;p28">
            <a:extLst>
              <a:ext uri="{FF2B5EF4-FFF2-40B4-BE49-F238E27FC236}">
                <a16:creationId xmlns:a16="http://schemas.microsoft.com/office/drawing/2014/main" id="{612A49EB-4EE1-BAC4-A0EB-333B6A054EF0}"/>
              </a:ext>
            </a:extLst>
          </p:cNvPr>
          <p:cNvSpPr/>
          <p:nvPr/>
        </p:nvSpPr>
        <p:spPr>
          <a:xfrm>
            <a:off x="4240626" y="2608601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80;p28">
            <a:extLst>
              <a:ext uri="{FF2B5EF4-FFF2-40B4-BE49-F238E27FC236}">
                <a16:creationId xmlns:a16="http://schemas.microsoft.com/office/drawing/2014/main" id="{4C820152-EC25-3E4D-5F79-A417D54D6A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4475" y="1212843"/>
            <a:ext cx="40909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700" dirty="0"/>
              <a:t>Topics on Twitter and Reddit</a:t>
            </a:r>
            <a:endParaRPr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/>
          <p:nvPr/>
        </p:nvSpPr>
        <p:spPr>
          <a:xfrm>
            <a:off x="1259025" y="594900"/>
            <a:ext cx="7037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b="1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Russia Launches Missiles at Residential Areas</a:t>
            </a:r>
            <a:endParaRPr/>
          </a:p>
        </p:txBody>
      </p:sp>
      <p:sp>
        <p:nvSpPr>
          <p:cNvPr id="410" name="Google Shape;410;p31"/>
          <p:cNvSpPr txBox="1">
            <a:spLocks noGrp="1"/>
          </p:cNvSpPr>
          <p:nvPr>
            <p:ph type="body" idx="1"/>
          </p:nvPr>
        </p:nvSpPr>
        <p:spPr>
          <a:xfrm>
            <a:off x="1259025" y="1549200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 b="1">
                <a:latin typeface="Maven Pro"/>
                <a:ea typeface="Maven Pro"/>
                <a:cs typeface="Maven Pro"/>
                <a:sym typeface="Maven Pro"/>
              </a:rPr>
              <a:t>Influence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Deadly Russian missile strikes hit Kharkiv 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Death toll rises to 31 In destroyed apartment block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Civilians were killed</a:t>
            </a:r>
            <a:endParaRPr sz="1400"/>
          </a:p>
        </p:txBody>
      </p:sp>
      <p:pic>
        <p:nvPicPr>
          <p:cNvPr id="411" name="Google Shape;4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125" y="1549200"/>
            <a:ext cx="3938650" cy="221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75" y="1675275"/>
            <a:ext cx="7112959" cy="323035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2"/>
          <p:cNvSpPr txBox="1">
            <a:spLocks noGrp="1"/>
          </p:cNvSpPr>
          <p:nvPr>
            <p:ph type="title"/>
          </p:nvPr>
        </p:nvSpPr>
        <p:spPr>
          <a:xfrm>
            <a:off x="1184475" y="646143"/>
            <a:ext cx="76824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dirty="0">
                <a:solidFill>
                  <a:srgbClr val="0057B7"/>
                </a:solidFill>
              </a:rPr>
              <a:t>Crimean Bridge Explosion</a:t>
            </a:r>
            <a:r>
              <a:rPr lang="en-CA" sz="2500" dirty="0"/>
              <a:t> </a:t>
            </a:r>
            <a:endParaRPr sz="2500" dirty="0"/>
          </a:p>
        </p:txBody>
      </p:sp>
      <p:sp>
        <p:nvSpPr>
          <p:cNvPr id="4" name="Google Shape;380;p28">
            <a:extLst>
              <a:ext uri="{FF2B5EF4-FFF2-40B4-BE49-F238E27FC236}">
                <a16:creationId xmlns:a16="http://schemas.microsoft.com/office/drawing/2014/main" id="{4B076B98-937D-50BD-D779-DFD3511D1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4475" y="1212843"/>
            <a:ext cx="40909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700" dirty="0"/>
              <a:t>Topic on Twitter</a:t>
            </a:r>
            <a:endParaRPr sz="1700" dirty="0"/>
          </a:p>
        </p:txBody>
      </p:sp>
      <p:sp>
        <p:nvSpPr>
          <p:cNvPr id="5" name="Google Shape;383;p28">
            <a:extLst>
              <a:ext uri="{FF2B5EF4-FFF2-40B4-BE49-F238E27FC236}">
                <a16:creationId xmlns:a16="http://schemas.microsoft.com/office/drawing/2014/main" id="{E3E3FCB8-3B3C-A3E0-35C8-5B1086B3CDED}"/>
              </a:ext>
            </a:extLst>
          </p:cNvPr>
          <p:cNvSpPr/>
          <p:nvPr/>
        </p:nvSpPr>
        <p:spPr>
          <a:xfrm>
            <a:off x="4383324" y="2984906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28">
            <a:extLst>
              <a:ext uri="{FF2B5EF4-FFF2-40B4-BE49-F238E27FC236}">
                <a16:creationId xmlns:a16="http://schemas.microsoft.com/office/drawing/2014/main" id="{69437ED4-5D1E-4966-C1A3-837F695FABB3}"/>
              </a:ext>
            </a:extLst>
          </p:cNvPr>
          <p:cNvSpPr/>
          <p:nvPr/>
        </p:nvSpPr>
        <p:spPr>
          <a:xfrm>
            <a:off x="4383324" y="2101881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83;p28">
            <a:extLst>
              <a:ext uri="{FF2B5EF4-FFF2-40B4-BE49-F238E27FC236}">
                <a16:creationId xmlns:a16="http://schemas.microsoft.com/office/drawing/2014/main" id="{3BD0055C-7385-BC2E-272E-AC220BDBAB22}"/>
              </a:ext>
            </a:extLst>
          </p:cNvPr>
          <p:cNvSpPr/>
          <p:nvPr/>
        </p:nvSpPr>
        <p:spPr>
          <a:xfrm>
            <a:off x="4383324" y="3728511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3;p28">
            <a:extLst>
              <a:ext uri="{FF2B5EF4-FFF2-40B4-BE49-F238E27FC236}">
                <a16:creationId xmlns:a16="http://schemas.microsoft.com/office/drawing/2014/main" id="{1F8CD187-5A7A-5E8B-58D8-8620D2CFEE15}"/>
              </a:ext>
            </a:extLst>
          </p:cNvPr>
          <p:cNvSpPr/>
          <p:nvPr/>
        </p:nvSpPr>
        <p:spPr>
          <a:xfrm>
            <a:off x="4383324" y="3994336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988" y="1334475"/>
            <a:ext cx="3824675" cy="255146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3"/>
          <p:cNvSpPr txBox="1"/>
          <p:nvPr/>
        </p:nvSpPr>
        <p:spPr>
          <a:xfrm>
            <a:off x="1259025" y="644150"/>
            <a:ext cx="4138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b="1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Crimean Bridge Explosion</a:t>
            </a:r>
            <a:endParaRPr/>
          </a:p>
        </p:txBody>
      </p:sp>
      <p:sp>
        <p:nvSpPr>
          <p:cNvPr id="430" name="Google Shape;430;p33"/>
          <p:cNvSpPr txBox="1">
            <a:spLocks noGrp="1"/>
          </p:cNvSpPr>
          <p:nvPr>
            <p:ph type="body" idx="1"/>
          </p:nvPr>
        </p:nvSpPr>
        <p:spPr>
          <a:xfrm>
            <a:off x="1259025" y="1334475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 b="1" dirty="0">
                <a:latin typeface="Maven Pro"/>
                <a:ea typeface="Maven Pro"/>
                <a:cs typeface="Maven Pro"/>
                <a:sym typeface="Maven Pro"/>
              </a:rPr>
              <a:t>Influence</a:t>
            </a:r>
            <a:endParaRPr sz="1400" dirty="0"/>
          </a:p>
          <a:p>
            <a:pPr marL="457200" lvl="0" indent="-3041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Zelensky said that the Ukrainian government "did not order" it</a:t>
            </a:r>
            <a:endParaRPr sz="1400" dirty="0"/>
          </a:p>
          <a:p>
            <a:pPr marL="457200" lvl="0" indent="-3041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Russia has been accusing Ukraine of the explosion</a:t>
            </a:r>
            <a:endParaRPr sz="1400" dirty="0"/>
          </a:p>
          <a:p>
            <a:pPr marL="457200" lvl="0" indent="-3041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Harms Ukraine’s international presence and image</a:t>
            </a:r>
            <a:endParaRPr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75" y="1523481"/>
            <a:ext cx="7897619" cy="340956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4"/>
          <p:cNvSpPr txBox="1">
            <a:spLocks noGrp="1"/>
          </p:cNvSpPr>
          <p:nvPr>
            <p:ph type="title"/>
          </p:nvPr>
        </p:nvSpPr>
        <p:spPr>
          <a:xfrm>
            <a:off x="1184475" y="646143"/>
            <a:ext cx="76824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dirty="0">
                <a:solidFill>
                  <a:srgbClr val="0057B7"/>
                </a:solidFill>
              </a:rPr>
              <a:t>Putin’s Regime</a:t>
            </a:r>
            <a:endParaRPr sz="2500" dirty="0">
              <a:solidFill>
                <a:srgbClr val="0057B7"/>
              </a:solidFill>
            </a:endParaRPr>
          </a:p>
        </p:txBody>
      </p:sp>
      <p:sp>
        <p:nvSpPr>
          <p:cNvPr id="4" name="Google Shape;380;p28">
            <a:extLst>
              <a:ext uri="{FF2B5EF4-FFF2-40B4-BE49-F238E27FC236}">
                <a16:creationId xmlns:a16="http://schemas.microsoft.com/office/drawing/2014/main" id="{7D464D77-678D-B3F6-B807-37BBFE70F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4475" y="1212843"/>
            <a:ext cx="40909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700" dirty="0"/>
              <a:t>Topic on Twitter</a:t>
            </a:r>
            <a:endParaRPr sz="1700" dirty="0"/>
          </a:p>
        </p:txBody>
      </p:sp>
      <p:sp>
        <p:nvSpPr>
          <p:cNvPr id="5" name="Google Shape;383;p28">
            <a:extLst>
              <a:ext uri="{FF2B5EF4-FFF2-40B4-BE49-F238E27FC236}">
                <a16:creationId xmlns:a16="http://schemas.microsoft.com/office/drawing/2014/main" id="{E3378A2C-A2FF-4C30-2BD8-DE56DEA3B681}"/>
              </a:ext>
            </a:extLst>
          </p:cNvPr>
          <p:cNvSpPr/>
          <p:nvPr/>
        </p:nvSpPr>
        <p:spPr>
          <a:xfrm>
            <a:off x="4691590" y="1889849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28">
            <a:extLst>
              <a:ext uri="{FF2B5EF4-FFF2-40B4-BE49-F238E27FC236}">
                <a16:creationId xmlns:a16="http://schemas.microsoft.com/office/drawing/2014/main" id="{8D5A2273-A0F0-151F-3D92-69DA0230FA2D}"/>
              </a:ext>
            </a:extLst>
          </p:cNvPr>
          <p:cNvSpPr/>
          <p:nvPr/>
        </p:nvSpPr>
        <p:spPr>
          <a:xfrm>
            <a:off x="4688124" y="2066586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83;p28">
            <a:extLst>
              <a:ext uri="{FF2B5EF4-FFF2-40B4-BE49-F238E27FC236}">
                <a16:creationId xmlns:a16="http://schemas.microsoft.com/office/drawing/2014/main" id="{EE852BF7-9A64-C46D-4448-2FD5F5FE2B48}"/>
              </a:ext>
            </a:extLst>
          </p:cNvPr>
          <p:cNvSpPr/>
          <p:nvPr/>
        </p:nvSpPr>
        <p:spPr>
          <a:xfrm>
            <a:off x="4688124" y="2522781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3;p28">
            <a:extLst>
              <a:ext uri="{FF2B5EF4-FFF2-40B4-BE49-F238E27FC236}">
                <a16:creationId xmlns:a16="http://schemas.microsoft.com/office/drawing/2014/main" id="{59742327-E8AC-4AF8-BB82-4BB9B358CB25}"/>
              </a:ext>
            </a:extLst>
          </p:cNvPr>
          <p:cNvSpPr/>
          <p:nvPr/>
        </p:nvSpPr>
        <p:spPr>
          <a:xfrm>
            <a:off x="4688124" y="3044538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/>
          <p:nvPr/>
        </p:nvSpPr>
        <p:spPr>
          <a:xfrm>
            <a:off x="1259025" y="644150"/>
            <a:ext cx="4138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b="1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Putin’s Regime</a:t>
            </a:r>
            <a:endParaRPr/>
          </a:p>
        </p:txBody>
      </p:sp>
      <p:sp>
        <p:nvSpPr>
          <p:cNvPr id="448" name="Google Shape;448;p35"/>
          <p:cNvSpPr txBox="1">
            <a:spLocks noGrp="1"/>
          </p:cNvSpPr>
          <p:nvPr>
            <p:ph type="body" idx="1"/>
          </p:nvPr>
        </p:nvSpPr>
        <p:spPr>
          <a:xfrm>
            <a:off x="1259025" y="1334475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 b="1" dirty="0">
                <a:latin typeface="Maven Pro"/>
                <a:ea typeface="Maven Pro"/>
                <a:cs typeface="Maven Pro"/>
                <a:sym typeface="Maven Pro"/>
              </a:rPr>
              <a:t>Influence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 dirty="0"/>
              <a:t>Nazis &amp; Satanists &amp; Terrorism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 dirty="0"/>
              <a:t>Humanity is being trampled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 dirty="0"/>
              <a:t>Putin was running out of excuses for his imperial war on NATO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 dirty="0"/>
              <a:t>War crime</a:t>
            </a:r>
            <a:endParaRPr sz="1400" dirty="0"/>
          </a:p>
        </p:txBody>
      </p:sp>
      <p:pic>
        <p:nvPicPr>
          <p:cNvPr id="449" name="Google Shape;4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75" y="1334475"/>
            <a:ext cx="4008074" cy="278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 txBox="1">
            <a:spLocks noGrp="1"/>
          </p:cNvSpPr>
          <p:nvPr>
            <p:ph type="title"/>
          </p:nvPr>
        </p:nvSpPr>
        <p:spPr>
          <a:xfrm>
            <a:off x="606150" y="1640100"/>
            <a:ext cx="79317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3600">
                <a:solidFill>
                  <a:srgbClr val="0057B7"/>
                </a:solidFill>
              </a:rPr>
              <a:t>Recommendations to </a:t>
            </a:r>
            <a:endParaRPr sz="3600">
              <a:solidFill>
                <a:srgbClr val="0057B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3600">
                <a:solidFill>
                  <a:srgbClr val="0057B7"/>
                </a:solidFill>
              </a:rPr>
              <a:t>Ukrainian government &amp; International NGOs </a:t>
            </a:r>
            <a:endParaRPr sz="3600">
              <a:solidFill>
                <a:srgbClr val="0057B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1303800" y="627875"/>
            <a:ext cx="70305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>
                <a:solidFill>
                  <a:srgbClr val="0057B7"/>
                </a:solidFill>
              </a:rPr>
              <a:t>Recommendations </a:t>
            </a:r>
            <a:endParaRPr sz="2500">
              <a:solidFill>
                <a:srgbClr val="0057B7"/>
              </a:solidFill>
            </a:endParaRPr>
          </a:p>
        </p:txBody>
      </p:sp>
      <p:sp>
        <p:nvSpPr>
          <p:cNvPr id="460" name="Google Shape;460;p37"/>
          <p:cNvSpPr txBox="1">
            <a:spLocks noGrp="1"/>
          </p:cNvSpPr>
          <p:nvPr>
            <p:ph type="body" idx="1"/>
          </p:nvPr>
        </p:nvSpPr>
        <p:spPr>
          <a:xfrm>
            <a:off x="458700" y="1549200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latin typeface="Maven Pro"/>
                <a:ea typeface="Maven Pro"/>
                <a:cs typeface="Maven Pro"/>
                <a:sym typeface="Maven Pro"/>
              </a:rPr>
              <a:t>Let Russians know the truth about the war </a:t>
            </a:r>
            <a:endParaRPr sz="1800"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Documentary videos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Infiltrate the Russian social media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Unveil the truth of the war</a:t>
            </a:r>
            <a:endParaRPr sz="1400"/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075" y="1311875"/>
            <a:ext cx="4773599" cy="321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body" idx="1"/>
          </p:nvPr>
        </p:nvSpPr>
        <p:spPr>
          <a:xfrm>
            <a:off x="1065300" y="1300950"/>
            <a:ext cx="72111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aven Pro"/>
              <a:buChar char="●"/>
            </a:pPr>
            <a:r>
              <a:rPr lang="en-CA" sz="1600" dirty="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Sentiment classification</a:t>
            </a:r>
            <a:endParaRPr sz="1600" dirty="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aven Pro"/>
              <a:buChar char="○"/>
            </a:pPr>
            <a:r>
              <a:rPr lang="en-US" sz="1600" dirty="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Sentiment Modeling</a:t>
            </a: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aven Pro"/>
              <a:buChar char="○"/>
            </a:pPr>
            <a:r>
              <a:rPr lang="en-US" sz="1600" dirty="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Model Application on datasets related to Russia’s war in Ukraine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aven Pro"/>
              <a:buChar char="●"/>
            </a:pPr>
            <a:r>
              <a:rPr lang="en-CA" sz="1600" dirty="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Factors and topics identification</a:t>
            </a:r>
            <a:endParaRPr sz="1600" dirty="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aven Pro"/>
              <a:buChar char="●"/>
            </a:pPr>
            <a:r>
              <a:rPr lang="en-CA" sz="1600" dirty="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Recommendations to Ukraine government and international NGOs</a:t>
            </a:r>
            <a:endParaRPr sz="1600" dirty="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141500" y="6766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>
                <a:solidFill>
                  <a:srgbClr val="0057B7"/>
                </a:solidFill>
              </a:rPr>
              <a:t>Agenda</a:t>
            </a:r>
            <a:endParaRPr sz="2500">
              <a:solidFill>
                <a:srgbClr val="0057B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1303800" y="627875"/>
            <a:ext cx="70305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>
                <a:solidFill>
                  <a:srgbClr val="0057B7"/>
                </a:solidFill>
              </a:rPr>
              <a:t>Recommendations </a:t>
            </a:r>
            <a:endParaRPr sz="2500">
              <a:solidFill>
                <a:srgbClr val="0057B7"/>
              </a:solidFill>
            </a:endParaRPr>
          </a:p>
        </p:txBody>
      </p:sp>
      <p:sp>
        <p:nvSpPr>
          <p:cNvPr id="467" name="Google Shape;467;p38"/>
          <p:cNvSpPr txBox="1">
            <a:spLocks noGrp="1"/>
          </p:cNvSpPr>
          <p:nvPr>
            <p:ph type="body" idx="1"/>
          </p:nvPr>
        </p:nvSpPr>
        <p:spPr>
          <a:xfrm>
            <a:off x="458700" y="1549200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 b="1" dirty="0">
                <a:latin typeface="Maven Pro"/>
                <a:ea typeface="Maven Pro"/>
                <a:cs typeface="Maven Pro"/>
                <a:sym typeface="Maven Pro"/>
              </a:rPr>
              <a:t>Keep Hope and Provide Support </a:t>
            </a:r>
            <a:endParaRPr sz="2100" b="1" dirty="0"/>
          </a:p>
          <a:p>
            <a:pPr marL="457200" lvl="0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Urge more countries to join the fight for peace and justice</a:t>
            </a:r>
            <a:endParaRPr sz="1400" dirty="0"/>
          </a:p>
          <a:p>
            <a:pPr marL="457200" lvl="0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Collect mental and monetary support from all over the world</a:t>
            </a:r>
            <a:endParaRPr sz="1400" dirty="0"/>
          </a:p>
          <a:p>
            <a:pPr marL="457200" lvl="0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Support the post-conflict reconstruction in Ukraine</a:t>
            </a:r>
            <a:endParaRPr sz="1400" dirty="0"/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675" y="1311875"/>
            <a:ext cx="4737574" cy="32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 txBox="1">
            <a:spLocks noGrp="1"/>
          </p:cNvSpPr>
          <p:nvPr>
            <p:ph type="title"/>
          </p:nvPr>
        </p:nvSpPr>
        <p:spPr>
          <a:xfrm>
            <a:off x="3070050" y="2134200"/>
            <a:ext cx="3003900" cy="8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3600">
                <a:solidFill>
                  <a:srgbClr val="0057B7"/>
                </a:solidFill>
              </a:rPr>
              <a:t>Thank You!</a:t>
            </a:r>
            <a:endParaRPr sz="3600">
              <a:solidFill>
                <a:srgbClr val="005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606150" y="1630200"/>
            <a:ext cx="7931700" cy="18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3600" dirty="0">
                <a:solidFill>
                  <a:srgbClr val="0057B7"/>
                </a:solidFill>
              </a:rPr>
              <a:t>Sentiment </a:t>
            </a:r>
            <a:r>
              <a:rPr lang="en-US" altLang="zh-CN" sz="3600" dirty="0">
                <a:solidFill>
                  <a:srgbClr val="0057B7"/>
                </a:solidFill>
              </a:rPr>
              <a:t>Modeling</a:t>
            </a:r>
            <a:endParaRPr sz="3600" dirty="0">
              <a:solidFill>
                <a:srgbClr val="005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body" idx="1"/>
          </p:nvPr>
        </p:nvSpPr>
        <p:spPr>
          <a:xfrm>
            <a:off x="1124275" y="1027675"/>
            <a:ext cx="7921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-CA" sz="1200" b="1" dirty="0">
                <a:latin typeface="Maven Pro"/>
                <a:ea typeface="Maven Pro"/>
                <a:cs typeface="Maven Pro"/>
                <a:sym typeface="Maven Pro"/>
              </a:rPr>
              <a:t>Dataset used for training</a:t>
            </a:r>
            <a:endParaRPr sz="12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-CA" sz="1200" dirty="0">
                <a:latin typeface="Maven Pro"/>
                <a:ea typeface="Maven Pro"/>
                <a:cs typeface="Maven Pro"/>
                <a:sym typeface="Maven Pro"/>
              </a:rPr>
              <a:t>250,420 Prepared Tweets with Binary Labels</a:t>
            </a:r>
            <a:endParaRPr sz="1200" dirty="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-CA" sz="1200" b="1" dirty="0">
                <a:latin typeface="Maven Pro"/>
                <a:ea typeface="Maven Pro"/>
                <a:cs typeface="Maven Pro"/>
                <a:sym typeface="Maven Pro"/>
              </a:rPr>
              <a:t>Model selection</a:t>
            </a:r>
            <a:endParaRPr sz="12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-CA" sz="1200" dirty="0">
                <a:latin typeface="Maven Pro"/>
                <a:ea typeface="Maven Pro"/>
                <a:cs typeface="Maven Pro"/>
                <a:sym typeface="Maven Pro"/>
              </a:rPr>
              <a:t>Logistic Regression - best accuracy  &amp; least computational cost</a:t>
            </a:r>
            <a:endParaRPr sz="1200" dirty="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17850" y="599850"/>
            <a:ext cx="7030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57B7"/>
                </a:solidFill>
              </a:rPr>
              <a:t>Sentiment Modeling</a:t>
            </a:r>
            <a:endParaRPr>
              <a:solidFill>
                <a:srgbClr val="0057B7"/>
              </a:solidFill>
            </a:endParaRPr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321" y="2088871"/>
            <a:ext cx="5261549" cy="19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/>
        </p:nvSpPr>
        <p:spPr>
          <a:xfrm>
            <a:off x="1217850" y="4069450"/>
            <a:ext cx="6077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-US" altLang="zh-CN" sz="1200" b="1" dirty="0">
                <a:latin typeface="Maven Pro"/>
                <a:ea typeface="Maven Pro"/>
                <a:cs typeface="Maven Pro"/>
                <a:sym typeface="Maven Pro"/>
              </a:rPr>
              <a:t>Model </a:t>
            </a:r>
            <a:r>
              <a:rPr lang="en-CA" altLang="zh-CN" sz="12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accuracy</a:t>
            </a:r>
            <a:endParaRPr lang="en-US" altLang="zh-CN" sz="12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>
              <a:buSzPts val="1200"/>
              <a:buFont typeface="Maven Pro"/>
              <a:buChar char="○"/>
            </a:pPr>
            <a:r>
              <a:rPr lang="en-US" altLang="zh-CN" sz="1200" dirty="0">
                <a:latin typeface="Maven Pro"/>
                <a:ea typeface="Maven Pro"/>
                <a:cs typeface="Maven Pro"/>
                <a:sym typeface="Maven Pro"/>
              </a:rPr>
              <a:t>92% </a:t>
            </a:r>
            <a:r>
              <a:rPr lang="en-CA" altLang="zh-CN" sz="12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CA" altLang="zh-CN" sz="1200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accuracy on both training and testing set</a:t>
            </a:r>
          </a:p>
        </p:txBody>
      </p:sp>
      <p:sp>
        <p:nvSpPr>
          <p:cNvPr id="298" name="Google Shape;298;p16"/>
          <p:cNvSpPr/>
          <p:nvPr/>
        </p:nvSpPr>
        <p:spPr>
          <a:xfrm>
            <a:off x="2040500" y="2088863"/>
            <a:ext cx="1551300" cy="1980600"/>
          </a:xfrm>
          <a:prstGeom prst="rect">
            <a:avLst/>
          </a:prstGeom>
          <a:noFill/>
          <a:ln w="76200" cap="flat" cmpd="sng">
            <a:solidFill>
              <a:srgbClr val="FFD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/>
        </p:nvSpPr>
        <p:spPr>
          <a:xfrm>
            <a:off x="620700" y="1415850"/>
            <a:ext cx="7902600" cy="2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Model Application on</a:t>
            </a:r>
            <a:endParaRPr sz="3600" b="1" dirty="0">
              <a:solidFill>
                <a:srgbClr val="0057B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Datasets related to Russia’s war in Ukraine</a:t>
            </a:r>
            <a:endParaRPr sz="3600" b="1" dirty="0">
              <a:solidFill>
                <a:srgbClr val="0057B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xfrm>
            <a:off x="1294050" y="6088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dirty="0">
                <a:solidFill>
                  <a:srgbClr val="0057B7"/>
                </a:solidFill>
              </a:rPr>
              <a:t>Model Application</a:t>
            </a:r>
            <a:endParaRPr sz="2500" dirty="0">
              <a:solidFill>
                <a:srgbClr val="0057B7"/>
              </a:solidFill>
            </a:endParaRPr>
          </a:p>
        </p:txBody>
      </p:sp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xfrm>
            <a:off x="1218450" y="1303325"/>
            <a:ext cx="6402300" cy="28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ven Pro"/>
              <a:buChar char="●"/>
            </a:pPr>
            <a:r>
              <a:rPr lang="en-CA" sz="1700" b="1" dirty="0">
                <a:latin typeface="Maven Pro"/>
                <a:ea typeface="Maven Pro"/>
                <a:cs typeface="Maven Pro"/>
                <a:sym typeface="Maven Pro"/>
              </a:rPr>
              <a:t>Datasets related to Russia’s war in Ukraine</a:t>
            </a:r>
            <a:endParaRPr sz="17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ven Pro"/>
              <a:buChar char="○"/>
            </a:pPr>
            <a:r>
              <a:rPr lang="en-CA" sz="1700" dirty="0">
                <a:latin typeface="Maven Pro"/>
                <a:ea typeface="Maven Pro"/>
                <a:cs typeface="Maven Pro"/>
                <a:sym typeface="Maven Pro"/>
              </a:rPr>
              <a:t>18,521 Tweets</a:t>
            </a:r>
            <a:endParaRPr sz="1700" dirty="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ven Pro"/>
              <a:buChar char="○"/>
            </a:pPr>
            <a:r>
              <a:rPr lang="en-CA" sz="1700" dirty="0">
                <a:latin typeface="Maven Pro"/>
                <a:ea typeface="Maven Pro"/>
                <a:cs typeface="Maven Pro"/>
                <a:sym typeface="Maven Pro"/>
              </a:rPr>
              <a:t>2,410 Reddit Posts</a:t>
            </a:r>
            <a:endParaRPr sz="17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ven Pro"/>
              <a:buChar char="●"/>
            </a:pPr>
            <a:r>
              <a:rPr lang="en-US" altLang="zh-CN" sz="1700" b="1" dirty="0">
                <a:latin typeface="Maven Pro"/>
                <a:ea typeface="Maven Pro"/>
                <a:cs typeface="Maven Pro"/>
                <a:sym typeface="Maven Pro"/>
              </a:rPr>
              <a:t>Apply the</a:t>
            </a:r>
            <a:r>
              <a:rPr lang="zh-CN" altLang="en-US" sz="1700" b="1" dirty="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CA" sz="1700" b="1" dirty="0">
                <a:latin typeface="Maven Pro"/>
                <a:ea typeface="Maven Pro"/>
                <a:cs typeface="Maven Pro"/>
                <a:sym typeface="Maven Pro"/>
              </a:rPr>
              <a:t>Logistic Regression Model</a:t>
            </a:r>
            <a:endParaRPr sz="1700" b="1" dirty="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xfrm>
            <a:off x="1227600" y="628021"/>
            <a:ext cx="69006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500" dirty="0">
                <a:solidFill>
                  <a:srgbClr val="0057B7"/>
                </a:solidFill>
              </a:rPr>
              <a:t>Social Media Sentiment Classification</a:t>
            </a:r>
            <a:endParaRPr sz="2500" dirty="0">
              <a:solidFill>
                <a:srgbClr val="0057B7"/>
              </a:solidFill>
            </a:endParaRPr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25" y="1393625"/>
            <a:ext cx="8836951" cy="29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>
            <a:spLocks noGrp="1"/>
          </p:cNvSpPr>
          <p:nvPr>
            <p:ph type="title"/>
          </p:nvPr>
        </p:nvSpPr>
        <p:spPr>
          <a:xfrm>
            <a:off x="606150" y="1640100"/>
            <a:ext cx="79317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solidFill>
                  <a:srgbClr val="0057B7"/>
                </a:solidFill>
              </a:rPr>
              <a:t>Factors &amp; Topics Identification</a:t>
            </a:r>
            <a:endParaRPr sz="3600">
              <a:solidFill>
                <a:srgbClr val="0057B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solidFill>
                  <a:srgbClr val="0057B7"/>
                </a:solidFill>
              </a:rPr>
              <a:t>Using LDA Model</a:t>
            </a:r>
            <a:endParaRPr sz="3600">
              <a:solidFill>
                <a:srgbClr val="0057B7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>
            <a:spLocks noGrp="1"/>
          </p:cNvSpPr>
          <p:nvPr>
            <p:ph type="title"/>
          </p:nvPr>
        </p:nvSpPr>
        <p:spPr>
          <a:xfrm>
            <a:off x="1303800" y="635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>
                <a:solidFill>
                  <a:srgbClr val="0057B7"/>
                </a:solidFill>
              </a:rPr>
              <a:t>Latent Dirichlet Allocation (LDA) Model</a:t>
            </a:r>
            <a:endParaRPr sz="2500">
              <a:solidFill>
                <a:srgbClr val="0057B7"/>
              </a:solidFill>
            </a:endParaRPr>
          </a:p>
        </p:txBody>
      </p:sp>
      <p:sp>
        <p:nvSpPr>
          <p:cNvPr id="351" name="Google Shape;351;p25"/>
          <p:cNvSpPr txBox="1">
            <a:spLocks noGrp="1"/>
          </p:cNvSpPr>
          <p:nvPr>
            <p:ph type="body" idx="1"/>
          </p:nvPr>
        </p:nvSpPr>
        <p:spPr>
          <a:xfrm>
            <a:off x="825575" y="1381900"/>
            <a:ext cx="3668400" cy="19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900" dirty="0"/>
              <a:t>Twitter &amp; Reddit</a:t>
            </a:r>
            <a:endParaRPr sz="1900"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900" dirty="0"/>
              <a:t>30 Topics per Sentiment</a:t>
            </a:r>
            <a:endParaRPr sz="1900"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900" dirty="0"/>
              <a:t>20 Words per Topic</a:t>
            </a:r>
            <a:endParaRPr sz="19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900" b="1" dirty="0"/>
          </a:p>
        </p:txBody>
      </p:sp>
      <p:pic>
        <p:nvPicPr>
          <p:cNvPr id="352" name="Google Shape;3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77" y="3026475"/>
            <a:ext cx="4148550" cy="12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 txBox="1"/>
          <p:nvPr/>
        </p:nvSpPr>
        <p:spPr>
          <a:xfrm>
            <a:off x="1099700" y="2750913"/>
            <a:ext cx="360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Nunito"/>
                <a:ea typeface="Nunito"/>
                <a:cs typeface="Nunito"/>
                <a:sym typeface="Nunito"/>
              </a:rPr>
              <a:t>Extracted Topics from the Negative Tweets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525" y="1584425"/>
            <a:ext cx="3865075" cy="27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347</Words>
  <Application>Microsoft Office PowerPoint</Application>
  <PresentationFormat>On-screen Show (16:9)</PresentationFormat>
  <Paragraphs>72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Nunito</vt:lpstr>
      <vt:lpstr>Maven Pro</vt:lpstr>
      <vt:lpstr>Momentum</vt:lpstr>
      <vt:lpstr>Social Media Sentiment Analysis of Russia’s War in Ukraine </vt:lpstr>
      <vt:lpstr>Agenda</vt:lpstr>
      <vt:lpstr>Sentiment Modeling</vt:lpstr>
      <vt:lpstr>Sentiment Modeling</vt:lpstr>
      <vt:lpstr>PowerPoint Presentation</vt:lpstr>
      <vt:lpstr>Model Application</vt:lpstr>
      <vt:lpstr>Social Media Sentiment Classification</vt:lpstr>
      <vt:lpstr>Factors &amp; Topics Identification Using LDA Model</vt:lpstr>
      <vt:lpstr>Latent Dirichlet Allocation (LDA) Model</vt:lpstr>
      <vt:lpstr>Russia Controls the Zaporizhzhia Nuclear Plant</vt:lpstr>
      <vt:lpstr>PowerPoint Presentation</vt:lpstr>
      <vt:lpstr>Russia Launches Missiles at Residential Areas</vt:lpstr>
      <vt:lpstr>PowerPoint Presentation</vt:lpstr>
      <vt:lpstr>Crimean Bridge Explosion </vt:lpstr>
      <vt:lpstr>PowerPoint Presentation</vt:lpstr>
      <vt:lpstr>Putin’s Regime</vt:lpstr>
      <vt:lpstr>PowerPoint Presentation</vt:lpstr>
      <vt:lpstr>Recommendations to  Ukrainian government &amp; International NGOs </vt:lpstr>
      <vt:lpstr>Recommendations </vt:lpstr>
      <vt:lpstr>Recommendations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Sentiment Analysis of Russia’s War in Ukraine </dc:title>
  <cp:lastModifiedBy>Steven Xie</cp:lastModifiedBy>
  <cp:revision>15</cp:revision>
  <dcterms:modified xsi:type="dcterms:W3CDTF">2023-04-20T17:58:21Z</dcterms:modified>
</cp:coreProperties>
</file>